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84" r:id="rId3"/>
    <p:sldId id="257" r:id="rId4"/>
    <p:sldId id="258" r:id="rId5"/>
    <p:sldId id="259" r:id="rId6"/>
    <p:sldId id="265" r:id="rId7"/>
    <p:sldId id="260" r:id="rId8"/>
    <p:sldId id="272" r:id="rId9"/>
    <p:sldId id="263" r:id="rId10"/>
    <p:sldId id="269" r:id="rId11"/>
    <p:sldId id="273" r:id="rId12"/>
    <p:sldId id="274" r:id="rId13"/>
    <p:sldId id="283" r:id="rId14"/>
    <p:sldId id="275" r:id="rId15"/>
    <p:sldId id="276" r:id="rId16"/>
    <p:sldId id="280" r:id="rId17"/>
    <p:sldId id="277" r:id="rId18"/>
    <p:sldId id="278" r:id="rId19"/>
    <p:sldId id="281" r:id="rId20"/>
    <p:sldId id="282" r:id="rId21"/>
    <p:sldId id="279" r:id="rId22"/>
    <p:sldId id="285" r:id="rId2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A7A96-F78B-4F08-851C-33400702CB6D}" type="datetimeFigureOut">
              <a:rPr lang="it-IT" smtClean="0"/>
              <a:t>11/04/2015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0BAA7-057A-44B6-8C77-C6ADA89B9F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7343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Fossano, 18/03/2015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Giannelli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Fossano, 18/03/2015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Giannelli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Fossano, 18/03/2015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Giannelli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Fossano, 18/03/2015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Giannelli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Fossano, 18/03/2015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Giannelli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Fossano, 18/03/2015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Giannelli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Fossano, 18/03/2015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Giannelli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Fossano, 18/03/2015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Giannelli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Fossano, 18/03/2015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Giannelli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Fossano, 18/03/2015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Giannelli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Fossano, 18/03/2015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Giannelli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Fossano, 18/03/2015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A. Giannelli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Criteri di valutazione dell’azione docente </a:t>
            </a: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>nel </a:t>
            </a:r>
            <a:r>
              <a:rPr lang="it-IT" sz="2800" dirty="0"/>
              <a:t>contesto contemporaneo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Fossano, 10 aprile 2015</a:t>
            </a:r>
          </a:p>
          <a:p>
            <a:r>
              <a:rPr lang="it-IT" sz="2400" dirty="0" smtClean="0"/>
              <a:t>I.I.S. “G. </a:t>
            </a:r>
            <a:r>
              <a:rPr lang="it-IT" sz="2400" dirty="0" err="1" smtClean="0"/>
              <a:t>Vallauri</a:t>
            </a:r>
            <a:r>
              <a:rPr lang="it-IT" sz="2400" dirty="0" smtClean="0"/>
              <a:t>”</a:t>
            </a:r>
          </a:p>
          <a:p>
            <a:r>
              <a:rPr lang="it-IT" sz="2400" dirty="0" smtClean="0"/>
              <a:t>Paolo Cortese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Processi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Pratiche educative e didattiche</a:t>
            </a:r>
          </a:p>
          <a:p>
            <a:pPr lvl="1"/>
            <a:r>
              <a:rPr lang="it-IT" dirty="0" smtClean="0"/>
              <a:t>Curricolo, progettazione e valutazione</a:t>
            </a:r>
          </a:p>
          <a:p>
            <a:pPr lvl="1"/>
            <a:r>
              <a:rPr lang="it-IT" dirty="0" smtClean="0"/>
              <a:t>Ambiente di apprendimento</a:t>
            </a:r>
          </a:p>
          <a:p>
            <a:pPr lvl="1"/>
            <a:r>
              <a:rPr lang="it-IT" dirty="0" smtClean="0"/>
              <a:t>Inclusione e differenziazione</a:t>
            </a:r>
          </a:p>
          <a:p>
            <a:pPr lvl="1"/>
            <a:r>
              <a:rPr lang="it-IT" dirty="0" smtClean="0"/>
              <a:t>Continuità e orientamento</a:t>
            </a:r>
          </a:p>
          <a:p>
            <a:r>
              <a:rPr lang="it-IT" dirty="0" smtClean="0"/>
              <a:t>Pratiche gestionali e organizzative</a:t>
            </a:r>
          </a:p>
          <a:p>
            <a:pPr lvl="1"/>
            <a:r>
              <a:rPr lang="it-IT" dirty="0" smtClean="0"/>
              <a:t>Orientamento strategico e organizzazione  della scuola</a:t>
            </a:r>
          </a:p>
          <a:p>
            <a:pPr lvl="1"/>
            <a:r>
              <a:rPr lang="it-IT" dirty="0" smtClean="0"/>
              <a:t>Sviluppo e valorizzazione delle risorse umane</a:t>
            </a:r>
          </a:p>
          <a:p>
            <a:pPr lvl="1"/>
            <a:r>
              <a:rPr lang="it-IT" dirty="0" smtClean="0"/>
              <a:t>Integrazione con il territorio e rapporti con le famiglie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Fossano, 18/03/2015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Giannelli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 chi è il buon docente?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 smtClean="0"/>
              <a:t>4 parole chiave:</a:t>
            </a:r>
          </a:p>
          <a:p>
            <a:pPr marL="0" indent="0" algn="ctr">
              <a:buNone/>
            </a:pPr>
            <a:endParaRPr lang="it-IT" dirty="0" smtClean="0"/>
          </a:p>
          <a:p>
            <a:r>
              <a:rPr lang="it-IT" dirty="0" smtClean="0"/>
              <a:t>Motivazione</a:t>
            </a:r>
          </a:p>
          <a:p>
            <a:r>
              <a:rPr lang="it-IT" dirty="0"/>
              <a:t>Competenza</a:t>
            </a:r>
          </a:p>
          <a:p>
            <a:r>
              <a:rPr lang="it-IT" dirty="0" smtClean="0"/>
              <a:t>Aiuto </a:t>
            </a:r>
          </a:p>
          <a:p>
            <a:r>
              <a:rPr lang="it-IT" dirty="0" smtClean="0"/>
              <a:t>Comunicazione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Fossano, 18/03/2015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Giannelli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752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Che cosa è «qualità» nella Scuola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pPr marL="0" indent="0" algn="ctr">
              <a:buNone/>
            </a:pPr>
            <a:r>
              <a:rPr lang="it-IT" dirty="0" smtClean="0"/>
              <a:t>Non </a:t>
            </a:r>
            <a:r>
              <a:rPr lang="it-IT" u="sng" dirty="0" smtClean="0"/>
              <a:t>solo</a:t>
            </a:r>
            <a:r>
              <a:rPr lang="it-IT" dirty="0" smtClean="0"/>
              <a:t> procedura, ma </a:t>
            </a:r>
            <a:r>
              <a:rPr lang="it-IT" u="sng" dirty="0" smtClean="0"/>
              <a:t>anche</a:t>
            </a:r>
            <a:r>
              <a:rPr lang="it-IT" dirty="0" smtClean="0"/>
              <a:t> procedura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Fossano, 18/03/2015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Giannelli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470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it-IT" dirty="0" smtClean="0"/>
              <a:t>Chi è la nostra utenza….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Fossano, 18/03/2015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Giannelli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574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Parto da una esperienza personale…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Fossano, 18/03/2015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Giannelli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718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/>
          <a:lstStyle/>
          <a:p>
            <a:r>
              <a:rPr lang="it-IT" dirty="0" smtClean="0"/>
              <a:t>Il contesto adulto…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Fossano, 18/03/2015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Giannelli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998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it-IT" dirty="0" smtClean="0"/>
              <a:t>Chi è giovane…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Fossano, 18/03/2015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Giannelli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127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/>
          <a:lstStyle/>
          <a:p>
            <a:r>
              <a:rPr lang="it-IT" dirty="0" smtClean="0"/>
              <a:t>Il canone narrativo…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Fossano, 18/03/2015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Giannelli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296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1143000"/>
          </a:xfrm>
        </p:spPr>
        <p:txBody>
          <a:bodyPr/>
          <a:lstStyle/>
          <a:p>
            <a:r>
              <a:rPr lang="it-IT" dirty="0" smtClean="0"/>
              <a:t>Motivazione…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Fossano, 18/03/2015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Giannelli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307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924944"/>
            <a:ext cx="8229600" cy="1143000"/>
          </a:xfrm>
        </p:spPr>
        <p:txBody>
          <a:bodyPr/>
          <a:lstStyle/>
          <a:p>
            <a:r>
              <a:rPr lang="it-IT" dirty="0" smtClean="0"/>
              <a:t>Desiderio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Fossano, 18/03/2015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Giannelli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212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Traccia dell’intervento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Leggere la risorsa normativa… (sfondo verde)</a:t>
            </a:r>
          </a:p>
          <a:p>
            <a:endParaRPr lang="it-IT" dirty="0" smtClean="0"/>
          </a:p>
          <a:p>
            <a:r>
              <a:rPr lang="it-IT" dirty="0" smtClean="0"/>
              <a:t>Leggere oltre la norma… </a:t>
            </a:r>
            <a:r>
              <a:rPr lang="it-IT" dirty="0"/>
              <a:t>(</a:t>
            </a:r>
            <a:r>
              <a:rPr lang="it-IT" dirty="0" smtClean="0"/>
              <a:t>sfondo azzurro)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Fossano, 10/04/2015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Paolo Cortese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317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3068960"/>
            <a:ext cx="8229600" cy="1143000"/>
          </a:xfrm>
        </p:spPr>
        <p:txBody>
          <a:bodyPr/>
          <a:lstStyle/>
          <a:p>
            <a:r>
              <a:rPr lang="it-IT" dirty="0" smtClean="0"/>
              <a:t>Volontà…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Fossano, 18/03/2015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Giannelli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441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924944"/>
            <a:ext cx="8229600" cy="1143000"/>
          </a:xfrm>
        </p:spPr>
        <p:txBody>
          <a:bodyPr/>
          <a:lstStyle/>
          <a:p>
            <a:r>
              <a:rPr lang="it-IT" dirty="0" smtClean="0"/>
              <a:t>Quale libertà …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Fossano, 18/03/2015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Giannelli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556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1143000"/>
          </a:xfrm>
        </p:spPr>
        <p:txBody>
          <a:bodyPr>
            <a:normAutofit/>
          </a:bodyPr>
          <a:lstStyle/>
          <a:p>
            <a:r>
              <a:rPr lang="it-IT" sz="3200" dirty="0" smtClean="0"/>
              <a:t>Grazie per l’attenzione</a:t>
            </a:r>
            <a:endParaRPr lang="it-IT" sz="32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 smtClean="0"/>
              <a:t>Fossano, </a:t>
            </a:r>
            <a:r>
              <a:rPr lang="it-IT" dirty="0" smtClean="0"/>
              <a:t>10/04/2015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1944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Valutazione perché?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Doveroso verso il cittadino “</a:t>
            </a:r>
            <a:r>
              <a:rPr lang="it-IT" dirty="0" err="1" smtClean="0"/>
              <a:t>tax</a:t>
            </a:r>
            <a:r>
              <a:rPr lang="it-IT" dirty="0" smtClean="0"/>
              <a:t> </a:t>
            </a:r>
            <a:r>
              <a:rPr lang="it-IT" dirty="0" err="1" smtClean="0"/>
              <a:t>payer</a:t>
            </a:r>
            <a:r>
              <a:rPr lang="it-IT" dirty="0" smtClean="0"/>
              <a:t>”</a:t>
            </a:r>
          </a:p>
          <a:p>
            <a:r>
              <a:rPr lang="it-IT" dirty="0" smtClean="0"/>
              <a:t>L’illusione centralistica della garanzia di uno stesso livello di servizio</a:t>
            </a:r>
          </a:p>
          <a:p>
            <a:r>
              <a:rPr lang="it-IT" dirty="0" smtClean="0"/>
              <a:t>Ad una maggiore autonomia deve fare da “contrappeso” qualche forma di valutazione</a:t>
            </a:r>
          </a:p>
          <a:p>
            <a:r>
              <a:rPr lang="it-IT" dirty="0" smtClean="0"/>
              <a:t>La scuola deve fungere da “ascensore sociale”</a:t>
            </a:r>
          </a:p>
          <a:p>
            <a:pPr lvl="1"/>
            <a:r>
              <a:rPr lang="it-IT" dirty="0" smtClean="0"/>
              <a:t>Scuola pubblica come unica risorsa per i ceti più </a:t>
            </a:r>
            <a:r>
              <a:rPr lang="it-IT" dirty="0" err="1" smtClean="0"/>
              <a:t>deboli…</a:t>
            </a:r>
            <a:endParaRPr lang="it-IT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Fossano, 18/03/2015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Giannelli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Paradossi…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Il problema “italiano” sulla valutazione del servizio pubblico</a:t>
            </a:r>
          </a:p>
          <a:p>
            <a:r>
              <a:rPr lang="it-IT" dirty="0" smtClean="0"/>
              <a:t>Valutazione e controllo intesi in senso moralistico più che in un’ottica di miglioramento della qualità</a:t>
            </a:r>
          </a:p>
          <a:p>
            <a:r>
              <a:rPr lang="it-IT" dirty="0" smtClean="0"/>
              <a:t>L’interesse del dipendente pubblico generalmente prevale su quello del cittadino</a:t>
            </a:r>
          </a:p>
          <a:p>
            <a:r>
              <a:rPr lang="it-IT" dirty="0" smtClean="0"/>
              <a:t>A scuola si valutano solo gli alunni, non i loro valutatori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Fossano, 18/03/2015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Giannelli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valutazione degli </a:t>
            </a:r>
            <a:r>
              <a:rPr lang="it-IT" dirty="0" err="1" smtClean="0"/>
              <a:t>alunni…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Insegnamento o apprendimento?</a:t>
            </a:r>
          </a:p>
          <a:p>
            <a:endParaRPr lang="it-IT" dirty="0" smtClean="0"/>
          </a:p>
          <a:p>
            <a:r>
              <a:rPr lang="it-IT" dirty="0" smtClean="0"/>
              <a:t>Assenza di standard di apprendimento</a:t>
            </a:r>
          </a:p>
          <a:p>
            <a:endParaRPr lang="it-IT" dirty="0" smtClean="0"/>
          </a:p>
          <a:p>
            <a:r>
              <a:rPr lang="it-IT" dirty="0" smtClean="0"/>
              <a:t>La problematica valutazione delle competenze e della loro certificazione internazionale</a:t>
            </a:r>
          </a:p>
          <a:p>
            <a:endParaRPr lang="it-IT" dirty="0" smtClean="0"/>
          </a:p>
          <a:p>
            <a:r>
              <a:rPr lang="it-IT" dirty="0" smtClean="0"/>
              <a:t>Di fatto, ogni docente valuta come vuole…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Fossano, 18/03/2015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Giannelli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Criticità sui livelli di apprendimento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Elevata disomogeneità tra aree geografiche nei livelli medi di apprendimento</a:t>
            </a:r>
          </a:p>
          <a:p>
            <a:r>
              <a:rPr lang="it-IT" dirty="0" smtClean="0"/>
              <a:t>Elevata disomogeneità tra classi all’interno delle singole istituzioni scolastiche</a:t>
            </a:r>
          </a:p>
          <a:p>
            <a:r>
              <a:rPr lang="it-IT" dirty="0" smtClean="0"/>
              <a:t>Grave </a:t>
            </a:r>
            <a:r>
              <a:rPr lang="it-IT" i="1" dirty="0" smtClean="0"/>
              <a:t>vulnus</a:t>
            </a:r>
            <a:r>
              <a:rPr lang="it-IT" dirty="0" smtClean="0"/>
              <a:t> al concetto di “Livello Essenziale di Prestazione” (art. 117 Costituzione)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Fossano, 18/03/2015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Giannelli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Dal buon andamento del </a:t>
            </a:r>
            <a:r>
              <a:rPr lang="it-IT" dirty="0" err="1" smtClean="0"/>
              <a:t>servizio…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Creare le condizioni per assicurare il migliore livello di apprendimento possibile</a:t>
            </a:r>
          </a:p>
          <a:p>
            <a:pPr lvl="1"/>
            <a:r>
              <a:rPr lang="it-IT" dirty="0" smtClean="0"/>
              <a:t>Cioè erogare al meglio il servizio di istruzione</a:t>
            </a:r>
          </a:p>
          <a:p>
            <a:r>
              <a:rPr lang="it-IT" dirty="0" smtClean="0"/>
              <a:t>Coordinare/facilitare l’azione didattica</a:t>
            </a:r>
          </a:p>
          <a:p>
            <a:r>
              <a:rPr lang="it-IT" dirty="0" smtClean="0"/>
              <a:t>Stimolare la comunità scolastica ad una riflessione continua sul miglioramento</a:t>
            </a:r>
          </a:p>
          <a:p>
            <a:r>
              <a:rPr lang="it-IT" dirty="0" smtClean="0"/>
              <a:t>Valorizzare le risorse umane</a:t>
            </a:r>
          </a:p>
          <a:p>
            <a:r>
              <a:rPr lang="it-IT" dirty="0" smtClean="0"/>
              <a:t>Coinvolgere tutte le componenti a tal fine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Fossano, 18/03/2015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Giannelli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… al Sistema Nazionale di Valutazione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Secondo la Direttiva 11/2014 per il prossimo triennio, “… la valutazione  è finalizzata al miglioramento della qualità dell’offerta formativa e degli apprendimenti e sarà particolarmente indirizzata:</a:t>
            </a:r>
          </a:p>
          <a:p>
            <a:pPr lvl="1"/>
            <a:r>
              <a:rPr lang="it-IT" dirty="0" smtClean="0"/>
              <a:t>alla riduzione della dispersione scolastica e dell’insuccesso scolastico;</a:t>
            </a:r>
          </a:p>
          <a:p>
            <a:pPr lvl="1"/>
            <a:r>
              <a:rPr lang="it-IT" dirty="0" smtClean="0"/>
              <a:t>alla riduzione delle differenze tra scuole e aree geografiche nei livelli di apprendimento degli studenti;</a:t>
            </a:r>
          </a:p>
          <a:p>
            <a:pPr lvl="1"/>
            <a:r>
              <a:rPr lang="it-IT" dirty="0" smtClean="0"/>
              <a:t>al rafforzamento delle competenze di base degli studenti rispetto alla situazione di partenza;</a:t>
            </a:r>
          </a:p>
          <a:p>
            <a:pPr lvl="1"/>
            <a:r>
              <a:rPr lang="it-IT" dirty="0" smtClean="0"/>
              <a:t>alla valorizzazione degli esiti a distanza degli studenti, con attenzione all’Università e al lavoro.”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Fossano, 18/03/2015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Giannelli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SNV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Le regole del SNV rendono esplicito il significato di “buon andamento” del servizio</a:t>
            </a:r>
          </a:p>
          <a:p>
            <a:r>
              <a:rPr lang="it-IT" dirty="0" smtClean="0"/>
              <a:t>I quattro passi del SNV: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dirty="0" smtClean="0"/>
              <a:t>Autovalutazione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dirty="0" smtClean="0">
                <a:sym typeface="Wingdings" pitchFamily="2" charset="2"/>
              </a:rPr>
              <a:t>Valutazione esterna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dirty="0" smtClean="0">
                <a:sym typeface="Wingdings" pitchFamily="2" charset="2"/>
              </a:rPr>
              <a:t>Azioni di miglioramento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dirty="0" smtClean="0">
                <a:sym typeface="Wingdings" pitchFamily="2" charset="2"/>
              </a:rPr>
              <a:t>Rendicontazione sociale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Fossano, 18/03/2015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A. Giannelli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</TotalTime>
  <Words>638</Words>
  <Application>Microsoft Office PowerPoint</Application>
  <PresentationFormat>Presentazione su schermo (4:3)</PresentationFormat>
  <Paragraphs>146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Tema di Office</vt:lpstr>
      <vt:lpstr>Criteri di valutazione dell’azione docente  nel contesto contemporaneo</vt:lpstr>
      <vt:lpstr>Traccia dell’intervento</vt:lpstr>
      <vt:lpstr>Valutazione perché?</vt:lpstr>
      <vt:lpstr>Paradossi…</vt:lpstr>
      <vt:lpstr>La valutazione degli alunni…</vt:lpstr>
      <vt:lpstr>Criticità sui livelli di apprendimento</vt:lpstr>
      <vt:lpstr>Dal buon andamento del servizio…</vt:lpstr>
      <vt:lpstr>… al Sistema Nazionale di Valutazione</vt:lpstr>
      <vt:lpstr>Il SNV</vt:lpstr>
      <vt:lpstr>Processi </vt:lpstr>
      <vt:lpstr>Ma chi è il buon docente?</vt:lpstr>
      <vt:lpstr>Che cosa è «qualità» nella Scuola</vt:lpstr>
      <vt:lpstr>Chi è la nostra utenza….</vt:lpstr>
      <vt:lpstr>Parto da una esperienza personale…</vt:lpstr>
      <vt:lpstr>Il contesto adulto…</vt:lpstr>
      <vt:lpstr>Chi è giovane…</vt:lpstr>
      <vt:lpstr>Il canone narrativo…</vt:lpstr>
      <vt:lpstr>Motivazione…</vt:lpstr>
      <vt:lpstr>Desiderio</vt:lpstr>
      <vt:lpstr>Volontà…</vt:lpstr>
      <vt:lpstr>Quale libertà …</vt:lpstr>
      <vt:lpstr>Grazie per l’attenzione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cammino verso la valutazione del sistema di istruzione</dc:title>
  <dc:creator>utenet</dc:creator>
  <cp:lastModifiedBy>Paolo Cortese</cp:lastModifiedBy>
  <cp:revision>44</cp:revision>
  <dcterms:created xsi:type="dcterms:W3CDTF">2015-03-17T17:05:25Z</dcterms:created>
  <dcterms:modified xsi:type="dcterms:W3CDTF">2015-04-11T06:06:32Z</dcterms:modified>
</cp:coreProperties>
</file>